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3" r:id="rId5"/>
    <p:sldId id="260" r:id="rId6"/>
    <p:sldId id="264" r:id="rId7"/>
    <p:sldId id="265" r:id="rId8"/>
    <p:sldId id="267" r:id="rId9"/>
    <p:sldId id="262" r:id="rId10"/>
    <p:sldId id="280" r:id="rId11"/>
    <p:sldId id="282" r:id="rId12"/>
    <p:sldId id="281" r:id="rId13"/>
    <p:sldId id="279" r:id="rId14"/>
    <p:sldId id="275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Από 26 έως 30 ετών</c:v>
                </c:pt>
                <c:pt idx="1">
                  <c:v>Από 31 έως 35 ετών</c:v>
                </c:pt>
                <c:pt idx="2">
                  <c:v>Άνω των 35 ετών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0.26077097505668934</c:v>
                </c:pt>
                <c:pt idx="1">
                  <c:v>0.4512471655328798</c:v>
                </c:pt>
                <c:pt idx="2">
                  <c:v>0.28798185941043086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02144"/>
        <c:axId val="133303680"/>
      </c:barChart>
      <c:catAx>
        <c:axId val="133302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133303680"/>
        <c:crosses val="autoZero"/>
        <c:auto val="1"/>
        <c:lblAlgn val="ctr"/>
        <c:lblOffset val="100"/>
        <c:noMultiLvlLbl val="0"/>
      </c:catAx>
      <c:valAx>
        <c:axId val="13330368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13330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Διοίκηση / Οργάνωση</c:v>
                </c:pt>
                <c:pt idx="1">
                  <c:v>Επίβλεψη / Διαχείριση έργων</c:v>
                </c:pt>
                <c:pt idx="2">
                  <c:v>Έρευνα / Ανάπτυξη</c:v>
                </c:pt>
                <c:pt idx="3">
                  <c:v>Μελέτες</c:v>
                </c:pt>
                <c:pt idx="4">
                  <c:v>Εκπαίδευση</c:v>
                </c:pt>
                <c:pt idx="5">
                  <c:v>Παραγωγή</c:v>
                </c:pt>
                <c:pt idx="6">
                  <c:v>Πωλήσεις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0.1071</c:v>
                </c:pt>
                <c:pt idx="1">
                  <c:v>0.32140000000000002</c:v>
                </c:pt>
                <c:pt idx="2">
                  <c:v>0.1429</c:v>
                </c:pt>
                <c:pt idx="3">
                  <c:v>0.21429999999999999</c:v>
                </c:pt>
                <c:pt idx="4">
                  <c:v>5.3600000000000002E-2</c:v>
                </c:pt>
                <c:pt idx="5">
                  <c:v>5.3600000000000002E-2</c:v>
                </c:pt>
                <c:pt idx="6">
                  <c:v>0.1071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67008"/>
        <c:axId val="29868800"/>
      </c:barChart>
      <c:catAx>
        <c:axId val="298670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l-GR"/>
          </a:p>
        </c:txPr>
        <c:crossAx val="29868800"/>
        <c:crosses val="autoZero"/>
        <c:auto val="1"/>
        <c:lblAlgn val="ctr"/>
        <c:lblOffset val="100"/>
        <c:noMultiLvlLbl val="0"/>
      </c:catAx>
      <c:valAx>
        <c:axId val="2986880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986700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Ποσοστό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Διοίκηση / οργάνωση</c:v>
                </c:pt>
                <c:pt idx="1">
                  <c:v>Παραγωγή</c:v>
                </c:pt>
                <c:pt idx="2">
                  <c:v>Ηλεκτρομηχανολογικά (Μελέτες &amp; Κατασκευές)</c:v>
                </c:pt>
                <c:pt idx="3">
                  <c:v>Μελέτες (άλλων κατηγοριών)</c:v>
                </c:pt>
                <c:pt idx="4">
                  <c:v>Πληροφορική</c:v>
                </c:pt>
                <c:pt idx="5">
                  <c:v>Έρευνα / ανάπτυξη</c:v>
                </c:pt>
                <c:pt idx="6">
                  <c:v>Logistics</c:v>
                </c:pt>
                <c:pt idx="7">
                  <c:v>Εκπαίδευση</c:v>
                </c:pt>
                <c:pt idx="8">
                  <c:v>Marketing / πωλήσεις</c:v>
                </c:pt>
                <c:pt idx="9">
                  <c:v>Χρηματοοικονομικά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0.25</c:v>
                </c:pt>
                <c:pt idx="1">
                  <c:v>0.17419999999999999</c:v>
                </c:pt>
                <c:pt idx="2">
                  <c:v>9.8500000000000004E-2</c:v>
                </c:pt>
                <c:pt idx="3">
                  <c:v>0.11360000000000001</c:v>
                </c:pt>
                <c:pt idx="4">
                  <c:v>6.0600000000000001E-2</c:v>
                </c:pt>
                <c:pt idx="5">
                  <c:v>5.2999999999999999E-2</c:v>
                </c:pt>
                <c:pt idx="6">
                  <c:v>6.0600000000000001E-2</c:v>
                </c:pt>
                <c:pt idx="7">
                  <c:v>6.0600000000000001E-2</c:v>
                </c:pt>
                <c:pt idx="8">
                  <c:v>7.5800000000000006E-2</c:v>
                </c:pt>
                <c:pt idx="9">
                  <c:v>5.2999999999999999E-2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94048"/>
        <c:axId val="62641280"/>
      </c:barChart>
      <c:catAx>
        <c:axId val="625940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l-GR"/>
          </a:p>
        </c:txPr>
        <c:crossAx val="62641280"/>
        <c:crosses val="autoZero"/>
        <c:auto val="1"/>
        <c:lblAlgn val="ctr"/>
        <c:lblOffset val="100"/>
        <c:noMultiLvlLbl val="0"/>
      </c:catAx>
      <c:valAx>
        <c:axId val="6264128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6259404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sz="10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Βιομηχανία</c:v>
                </c:pt>
                <c:pt idx="1">
                  <c:v>Εμπόριο</c:v>
                </c:pt>
                <c:pt idx="2">
                  <c:v>Υπηρεσίες</c:v>
                </c:pt>
                <c:pt idx="3">
                  <c:v>Άλλο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0.19601328903654486</c:v>
                </c:pt>
                <c:pt idx="1">
                  <c:v>5.3156146179401995E-2</c:v>
                </c:pt>
                <c:pt idx="2">
                  <c:v>0.50166112956810627</c:v>
                </c:pt>
                <c:pt idx="3">
                  <c:v>0.24916943521594684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43808"/>
        <c:axId val="34745344"/>
      </c:barChart>
      <c:catAx>
        <c:axId val="34743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34745344"/>
        <c:crosses val="autoZero"/>
        <c:auto val="1"/>
        <c:lblAlgn val="ctr"/>
        <c:lblOffset val="100"/>
        <c:noMultiLvlLbl val="0"/>
      </c:catAx>
      <c:valAx>
        <c:axId val="3474534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3474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Απόλυτα ικανοποιημένος</c:v>
                </c:pt>
                <c:pt idx="1">
                  <c:v>Πολύ ικανοποιημένος</c:v>
                </c:pt>
                <c:pt idx="2">
                  <c:v>Αρκετά Ικανοποιημένος</c:v>
                </c:pt>
                <c:pt idx="3">
                  <c:v>Λίγο ικανοποιημένος</c:v>
                </c:pt>
                <c:pt idx="4">
                  <c:v>Καθόλου ικανοποιημένος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0.23255813953488372</c:v>
                </c:pt>
                <c:pt idx="1">
                  <c:v>0.3122923588039867</c:v>
                </c:pt>
                <c:pt idx="2">
                  <c:v>0.36212624584717606</c:v>
                </c:pt>
                <c:pt idx="3">
                  <c:v>8.6378737541528236E-2</c:v>
                </c:pt>
                <c:pt idx="4">
                  <c:v>6.6445182724252493E-3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22080"/>
        <c:axId val="38232064"/>
      </c:barChart>
      <c:catAx>
        <c:axId val="38222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l-GR"/>
          </a:p>
        </c:txPr>
        <c:crossAx val="38232064"/>
        <c:crosses val="autoZero"/>
        <c:auto val="1"/>
        <c:lblAlgn val="ctr"/>
        <c:lblOffset val="100"/>
        <c:noMultiLvlLbl val="0"/>
      </c:catAx>
      <c:valAx>
        <c:axId val="3823206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3822208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Λιγότερο από 3 μήνες</c:v>
                </c:pt>
                <c:pt idx="1">
                  <c:v>Από 3 έως 6 μήνες</c:v>
                </c:pt>
                <c:pt idx="2">
                  <c:v>Από 6 έως 12 μήνες</c:v>
                </c:pt>
                <c:pt idx="3">
                  <c:v>Από 12 έως 24 μήνες</c:v>
                </c:pt>
                <c:pt idx="4">
                  <c:v>Περισσότερο από 24 μήνες</c:v>
                </c:pt>
                <c:pt idx="5">
                  <c:v>Δεν έχω εργαστεί ως μηχανικός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0.39867109634551495</c:v>
                </c:pt>
                <c:pt idx="1">
                  <c:v>0.16943521594684385</c:v>
                </c:pt>
                <c:pt idx="2">
                  <c:v>0.16279069767441862</c:v>
                </c:pt>
                <c:pt idx="3">
                  <c:v>9.634551495016612E-2</c:v>
                </c:pt>
                <c:pt idx="4">
                  <c:v>7.9734219269102985E-2</c:v>
                </c:pt>
                <c:pt idx="5">
                  <c:v>9.3023255813953487E-2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80224"/>
        <c:axId val="38581760"/>
      </c:barChart>
      <c:catAx>
        <c:axId val="38580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l-GR"/>
          </a:p>
        </c:txPr>
        <c:crossAx val="38581760"/>
        <c:crosses val="autoZero"/>
        <c:auto val="1"/>
        <c:lblAlgn val="ctr"/>
        <c:lblOffset val="100"/>
        <c:noMultiLvlLbl val="0"/>
      </c:catAx>
      <c:valAx>
        <c:axId val="3858176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38580224"/>
        <c:crossesAt val="1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sz="16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Απευθείας προσωπική αναζήτηση</c:v>
                </c:pt>
                <c:pt idx="1">
                  <c:v>Οικογενειακές γνωριμίες / φίλοι</c:v>
                </c:pt>
                <c:pt idx="2">
                  <c:v>Προηγούμενοι εργοδότες ή συνάδελφοι</c:v>
                </c:pt>
                <c:pt idx="3">
                  <c:v>Συστάσεις καθηγητών</c:v>
                </c:pt>
                <c:pt idx="4">
                  <c:v>Διαγωνισμός ΑΣΕΠ</c:v>
                </c:pt>
                <c:pt idx="5">
                  <c:v>ΓΔΣ Πολυτεχνείου Κρήτης</c:v>
                </c:pt>
                <c:pt idx="6">
                  <c:v>Πρακτική άσκηση</c:v>
                </c:pt>
                <c:pt idx="7">
                  <c:v>Δελτίο ΤΕΕ</c:v>
                </c:pt>
                <c:pt idx="8">
                  <c:v>Άλλο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0.45514950166112955</c:v>
                </c:pt>
                <c:pt idx="1">
                  <c:v>0.25249169435215946</c:v>
                </c:pt>
                <c:pt idx="2">
                  <c:v>6.9767441860465115E-2</c:v>
                </c:pt>
                <c:pt idx="3">
                  <c:v>6.9767441860465115E-2</c:v>
                </c:pt>
                <c:pt idx="4">
                  <c:v>9.634551495016612E-2</c:v>
                </c:pt>
                <c:pt idx="5">
                  <c:v>1.9933554817275746E-2</c:v>
                </c:pt>
                <c:pt idx="6">
                  <c:v>6.6445182724252493E-3</c:v>
                </c:pt>
                <c:pt idx="7">
                  <c:v>6.6445182724252493E-3</c:v>
                </c:pt>
                <c:pt idx="8">
                  <c:v>0.21262458471760798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79680"/>
        <c:axId val="38681216"/>
      </c:barChart>
      <c:catAx>
        <c:axId val="38679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l-GR"/>
          </a:p>
        </c:txPr>
        <c:crossAx val="38681216"/>
        <c:crosses val="autoZero"/>
        <c:auto val="1"/>
        <c:lblAlgn val="ctr"/>
        <c:lblOffset val="100"/>
        <c:noMultiLvlLbl val="0"/>
      </c:catAx>
      <c:valAx>
        <c:axId val="3868121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3867968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Βαθμός πτυχίου</c:v>
                </c:pt>
                <c:pt idx="1">
                  <c:v>Τίτλος σπουδών</c:v>
                </c:pt>
                <c:pt idx="2">
                  <c:v>Αντικείμενο διπλωματικής εργασίας</c:v>
                </c:pt>
                <c:pt idx="3">
                  <c:v>Συστατικές επιστολές</c:v>
                </c:pt>
                <c:pt idx="4">
                  <c:v>Μεταπτυχιακός τίτλος σπουδών</c:v>
                </c:pt>
                <c:pt idx="5">
                  <c:v>Επιπρόσθετες γνώσεις / ικανότητες στη διάρκεια των σπουδών</c:v>
                </c:pt>
                <c:pt idx="6">
                  <c:v>Πρακτική άσκηση</c:v>
                </c:pt>
                <c:pt idx="7">
                  <c:v>Εργασιακή εμπειρία</c:v>
                </c:pt>
                <c:pt idx="8">
                  <c:v>Οικογενειακές γνωριμίες / φίλοι</c:v>
                </c:pt>
                <c:pt idx="9">
                  <c:v>Κατοχύρωση επαγγελματικών δικαιωμάτων</c:v>
                </c:pt>
                <c:pt idx="10">
                  <c:v>Δεν έχω εργαστεί ως μηχανικός της ειδικότητάς μου</c:v>
                </c:pt>
                <c:pt idx="11">
                  <c:v>Άλλο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0.17940199335548174</c:v>
                </c:pt>
                <c:pt idx="1">
                  <c:v>0.58803986710963452</c:v>
                </c:pt>
                <c:pt idx="2">
                  <c:v>0.20265780730897009</c:v>
                </c:pt>
                <c:pt idx="3">
                  <c:v>7.3089700996677748E-2</c:v>
                </c:pt>
                <c:pt idx="4">
                  <c:v>0.28239202657807311</c:v>
                </c:pt>
                <c:pt idx="5">
                  <c:v>0.30564784053156147</c:v>
                </c:pt>
                <c:pt idx="6">
                  <c:v>5.647840531561462E-2</c:v>
                </c:pt>
                <c:pt idx="7">
                  <c:v>0.2292358803986711</c:v>
                </c:pt>
                <c:pt idx="8">
                  <c:v>0.20265780730897009</c:v>
                </c:pt>
                <c:pt idx="9">
                  <c:v>6.9767441860465115E-2</c:v>
                </c:pt>
                <c:pt idx="10">
                  <c:v>0.10963455149501661</c:v>
                </c:pt>
                <c:pt idx="11">
                  <c:v>7.9734219269102985E-2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11968"/>
        <c:axId val="60213888"/>
      </c:barChart>
      <c:catAx>
        <c:axId val="602119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l-GR"/>
          </a:p>
        </c:txPr>
        <c:crossAx val="60213888"/>
        <c:crosses val="autoZero"/>
        <c:auto val="1"/>
        <c:lblAlgn val="ctr"/>
        <c:lblOffset val="100"/>
        <c:noMultiLvlLbl val="0"/>
      </c:catAx>
      <c:valAx>
        <c:axId val="6021388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6021196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Λιγότερα από 400€</c:v>
                </c:pt>
                <c:pt idx="1">
                  <c:v>Από 401€ έως 600€</c:v>
                </c:pt>
                <c:pt idx="2">
                  <c:v>Από 601€ έως 900€</c:v>
                </c:pt>
                <c:pt idx="3">
                  <c:v>Από 901€ έως 1200€</c:v>
                </c:pt>
                <c:pt idx="4">
                  <c:v>Από 1201€ έως 1500€</c:v>
                </c:pt>
                <c:pt idx="5">
                  <c:v>Από 1501€ έως 2000€</c:v>
                </c:pt>
                <c:pt idx="6">
                  <c:v>Περισσότερα από 2000€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6.6445182724252493E-3</c:v>
                </c:pt>
                <c:pt idx="1">
                  <c:v>2.9900332225913623E-2</c:v>
                </c:pt>
                <c:pt idx="2">
                  <c:v>5.3156146179401995E-2</c:v>
                </c:pt>
                <c:pt idx="3">
                  <c:v>0.17607973421926909</c:v>
                </c:pt>
                <c:pt idx="4">
                  <c:v>0.34551495016611294</c:v>
                </c:pt>
                <c:pt idx="5">
                  <c:v>0.24916943521594684</c:v>
                </c:pt>
                <c:pt idx="6">
                  <c:v>0.13953488372093023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52640"/>
        <c:axId val="29963392"/>
      </c:barChart>
      <c:catAx>
        <c:axId val="29952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l-GR"/>
          </a:p>
        </c:txPr>
        <c:crossAx val="29963392"/>
        <c:crosses val="autoZero"/>
        <c:auto val="1"/>
        <c:lblAlgn val="ctr"/>
        <c:lblOffset val="100"/>
        <c:noMultiLvlLbl val="0"/>
      </c:catAx>
      <c:valAx>
        <c:axId val="2996339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99526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Άνδρας</c:v>
                </c:pt>
                <c:pt idx="1">
                  <c:v>Γυναίκα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0.73020527859237538</c:v>
                </c:pt>
                <c:pt idx="1">
                  <c:v>0.26979472140762462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8176"/>
        <c:axId val="21379712"/>
      </c:barChart>
      <c:catAx>
        <c:axId val="21378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1379712"/>
        <c:crosses val="autoZero"/>
        <c:auto val="1"/>
        <c:lblAlgn val="ctr"/>
        <c:lblOffset val="100"/>
        <c:noMultiLvlLbl val="0"/>
      </c:catAx>
      <c:valAx>
        <c:axId val="2137971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137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0.67741935483870963</c:v>
                </c:pt>
                <c:pt idx="1">
                  <c:v>0.32258064516129031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15264"/>
        <c:axId val="21537536"/>
      </c:barChart>
      <c:catAx>
        <c:axId val="21515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1537536"/>
        <c:crosses val="autoZero"/>
        <c:auto val="1"/>
        <c:lblAlgn val="ctr"/>
        <c:lblOffset val="100"/>
        <c:noMultiLvlLbl val="0"/>
      </c:catAx>
      <c:valAx>
        <c:axId val="21537536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151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0.20527859237536658</c:v>
                </c:pt>
                <c:pt idx="1">
                  <c:v>0.79472140762463339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72480"/>
        <c:axId val="23574016"/>
      </c:barChart>
      <c:catAx>
        <c:axId val="23572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3574016"/>
        <c:crosses val="autoZero"/>
        <c:auto val="1"/>
        <c:lblAlgn val="ctr"/>
        <c:lblOffset val="100"/>
        <c:noMultiLvlLbl val="0"/>
      </c:catAx>
      <c:valAx>
        <c:axId val="23574016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357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0.36070381231671556</c:v>
                </c:pt>
                <c:pt idx="1">
                  <c:v>0.63929618768328444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30592"/>
        <c:axId val="23632128"/>
      </c:barChart>
      <c:catAx>
        <c:axId val="23630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3632128"/>
        <c:crosses val="autoZero"/>
        <c:auto val="1"/>
        <c:lblAlgn val="ctr"/>
        <c:lblOffset val="100"/>
        <c:noMultiLvlLbl val="0"/>
      </c:catAx>
      <c:valAx>
        <c:axId val="2363212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363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Απασχολούμενος</c:v>
                </c:pt>
                <c:pt idx="1">
                  <c:v>Άνεργος</c:v>
                </c:pt>
                <c:pt idx="2">
                  <c:v>Μη ενεργός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0.88269794721407624</c:v>
                </c:pt>
                <c:pt idx="1">
                  <c:v>6.7448680351906154E-2</c:v>
                </c:pt>
                <c:pt idx="2">
                  <c:v>4.9853372434017593E-2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27968"/>
        <c:axId val="23829504"/>
      </c:barChart>
      <c:catAx>
        <c:axId val="23827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3829504"/>
        <c:crosses val="autoZero"/>
        <c:auto val="1"/>
        <c:lblAlgn val="ctr"/>
        <c:lblOffset val="100"/>
        <c:noMultiLvlLbl val="0"/>
      </c:catAx>
      <c:valAx>
        <c:axId val="2382950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382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Δημόσιος</c:v>
                </c:pt>
                <c:pt idx="1">
                  <c:v>Ιδιωτικός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0.29568106312292358</c:v>
                </c:pt>
                <c:pt idx="1">
                  <c:v>0.70431893687707636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81920"/>
        <c:axId val="29745152"/>
      </c:barChart>
      <c:catAx>
        <c:axId val="29681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9745152"/>
        <c:crosses val="autoZero"/>
        <c:auto val="1"/>
        <c:lblAlgn val="ctr"/>
        <c:lblOffset val="100"/>
        <c:noMultiLvlLbl val="0"/>
      </c:catAx>
      <c:valAx>
        <c:axId val="2974515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968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Ανάπτυξη / συντήρηση / υποστήριξη λογισμικού (software)</c:v>
                </c:pt>
                <c:pt idx="1">
                  <c:v>Ανάπτυξη / συντήρηση / υποστήριξη υλικού (hardware)</c:v>
                </c:pt>
                <c:pt idx="2">
                  <c:v>Μηχανοργάνωση</c:v>
                </c:pt>
                <c:pt idx="3">
                  <c:v>Επίβλεψη / διαχείριση έργων</c:v>
                </c:pt>
                <c:pt idx="4">
                  <c:v>Έρευνα</c:v>
                </c:pt>
                <c:pt idx="5">
                  <c:v>Μελέτες</c:v>
                </c:pt>
                <c:pt idx="6">
                  <c:v>Διοίκηση</c:v>
                </c:pt>
                <c:pt idx="7">
                  <c:v>Πωλήσεις</c:v>
                </c:pt>
                <c:pt idx="8">
                  <c:v>Εκπαίδευση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0.29199999999999998</c:v>
                </c:pt>
                <c:pt idx="1">
                  <c:v>7.9600000000000004E-2</c:v>
                </c:pt>
                <c:pt idx="2">
                  <c:v>0.1239</c:v>
                </c:pt>
                <c:pt idx="3">
                  <c:v>6.1899999999999997E-2</c:v>
                </c:pt>
                <c:pt idx="4">
                  <c:v>0.1239</c:v>
                </c:pt>
                <c:pt idx="5">
                  <c:v>2.6499999999999999E-2</c:v>
                </c:pt>
                <c:pt idx="6">
                  <c:v>2.6499999999999999E-2</c:v>
                </c:pt>
                <c:pt idx="7">
                  <c:v>0</c:v>
                </c:pt>
                <c:pt idx="8">
                  <c:v>0.26550000000000001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68704"/>
        <c:axId val="29774592"/>
      </c:barChart>
      <c:catAx>
        <c:axId val="297687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l-GR"/>
          </a:p>
        </c:txPr>
        <c:crossAx val="29774592"/>
        <c:crosses val="autoZero"/>
        <c:auto val="1"/>
        <c:lblAlgn val="ctr"/>
        <c:lblOffset val="100"/>
        <c:noMultiLvlLbl val="0"/>
      </c:catAx>
      <c:valAx>
        <c:axId val="2977459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976870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Μελέτες</c:v>
                </c:pt>
                <c:pt idx="1">
                  <c:v>Κατασκευές</c:v>
                </c:pt>
                <c:pt idx="2">
                  <c:v>Λειτουργία περιβαλλοντικών έργων</c:v>
                </c:pt>
                <c:pt idx="3">
                  <c:v>Δημόσιες τεχνικές υπηρεσίες</c:v>
                </c:pt>
                <c:pt idx="4">
                  <c:v>Έρευνα / ανάπτυξη</c:v>
                </c:pt>
                <c:pt idx="5">
                  <c:v>Διοίκηση</c:v>
                </c:pt>
                <c:pt idx="6">
                  <c:v>Πωλήσεις</c:v>
                </c:pt>
                <c:pt idx="7">
                  <c:v>Εκπαίδευση</c:v>
                </c:pt>
                <c:pt idx="8">
                  <c:v>Άλλο αντικείμενο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0.56759999999999999</c:v>
                </c:pt>
                <c:pt idx="1">
                  <c:v>7.4300000000000005E-2</c:v>
                </c:pt>
                <c:pt idx="2">
                  <c:v>0.25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0.1081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49088"/>
        <c:axId val="29850624"/>
      </c:barChart>
      <c:catAx>
        <c:axId val="298490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l-GR"/>
          </a:p>
        </c:txPr>
        <c:crossAx val="29850624"/>
        <c:crosses val="autoZero"/>
        <c:auto val="1"/>
        <c:lblAlgn val="ctr"/>
        <c:lblOffset val="100"/>
        <c:noMultiLvlLbl val="0"/>
      </c:catAx>
      <c:valAx>
        <c:axId val="2985062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984908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3B81B-B00A-4864-8066-DA33C563578A}" type="datetimeFigureOut">
              <a:rPr lang="el-GR" smtClean="0"/>
              <a:t>16/7/2012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D52DD-B3A4-4C30-9C2B-8221C498DC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618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2442F-0C4D-4A76-97CB-42B77572E608}" type="datetimeFigureOut">
              <a:rPr lang="el-GR" smtClean="0"/>
              <a:t>16/7/2012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4EB74-9386-4AF5-973D-667894B3CA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23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4EB74-9386-4AF5-973D-667894B3CAFC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69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9E12-F05D-4B81-8C6E-E533D8808934}" type="datetimeFigureOut">
              <a:rPr lang="el-GR" smtClean="0"/>
              <a:t>16/7/2012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D81-3D94-4791-8FAF-A1B72BE73E20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9E12-F05D-4B81-8C6E-E533D8808934}" type="datetimeFigureOut">
              <a:rPr lang="el-GR" smtClean="0"/>
              <a:t>16/7/2012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D81-3D94-4791-8FAF-A1B72BE73E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9E12-F05D-4B81-8C6E-E533D8808934}" type="datetimeFigureOut">
              <a:rPr lang="el-GR" smtClean="0"/>
              <a:t>16/7/2012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D81-3D94-4791-8FAF-A1B72BE73E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99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9E12-F05D-4B81-8C6E-E533D8808934}" type="datetimeFigureOut">
              <a:rPr lang="el-GR" smtClean="0"/>
              <a:t>16/7/2012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D81-3D94-4791-8FAF-A1B72BE73E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9E12-F05D-4B81-8C6E-E533D8808934}" type="datetimeFigureOut">
              <a:rPr lang="el-GR" smtClean="0"/>
              <a:t>16/7/2012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D81-3D94-4791-8FAF-A1B72BE73E20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9E12-F05D-4B81-8C6E-E533D8808934}" type="datetimeFigureOut">
              <a:rPr lang="el-GR" smtClean="0"/>
              <a:t>16/7/2012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D81-3D94-4791-8FAF-A1B72BE73E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9E12-F05D-4B81-8C6E-E533D8808934}" type="datetimeFigureOut">
              <a:rPr lang="el-GR" smtClean="0"/>
              <a:t>16/7/2012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D81-3D94-4791-8FAF-A1B72BE73E20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9E12-F05D-4B81-8C6E-E533D8808934}" type="datetimeFigureOut">
              <a:rPr lang="el-GR" smtClean="0"/>
              <a:t>16/7/2012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D81-3D94-4791-8FAF-A1B72BE73E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9E12-F05D-4B81-8C6E-E533D8808934}" type="datetimeFigureOut">
              <a:rPr lang="el-GR" smtClean="0"/>
              <a:t>16/7/2012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D81-3D94-4791-8FAF-A1B72BE73E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9E12-F05D-4B81-8C6E-E533D8808934}" type="datetimeFigureOut">
              <a:rPr lang="el-GR" smtClean="0"/>
              <a:t>16/7/2012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D81-3D94-4791-8FAF-A1B72BE73E20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9E12-F05D-4B81-8C6E-E533D8808934}" type="datetimeFigureOut">
              <a:rPr lang="el-GR" smtClean="0"/>
              <a:t>16/7/2012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D81-3D94-4791-8FAF-A1B72BE73E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C9E9E12-F05D-4B81-8C6E-E533D8808934}" type="datetimeFigureOut">
              <a:rPr lang="el-GR" smtClean="0"/>
              <a:t>16/7/2012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E442D81-3D94-4791-8FAF-A1B72BE73E20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-1"/>
            <a:ext cx="9140284" cy="68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Τομείς </a:t>
            </a:r>
            <a:r>
              <a:rPr lang="el-GR" dirty="0" smtClean="0"/>
              <a:t>απασχόλησης ΗΜΜΥ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671831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0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Τομείς </a:t>
            </a:r>
            <a:r>
              <a:rPr lang="el-GR" smtClean="0"/>
              <a:t>απασχόλησης ΜΗΠΕΡ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438963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07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Τομείς </a:t>
            </a:r>
            <a:r>
              <a:rPr lang="el-GR" dirty="0" smtClean="0"/>
              <a:t>απασχόλησης ΜΗΧΟΠ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859292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0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Τομείς απασχόλησης ΜΠΔ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224934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80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Κλάδος δραστηριοποίησης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602652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Ικανοποίηση από τη σημερινή απασχόληση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683425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3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Χρόνος εύρεσης πρώτης εργασίας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875644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47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Τρόπος εύρεσης σημερινής απασχόλησης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385134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7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Παράγοντες που βοηθούν στην εύρεση εργασίας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547859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59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Μηνιαίες αποδοχές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965804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20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Ταυτότητα έρευνας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Δείγμα: απόφοιτοι ΗΜΜΥ / ΜΗΧΟΠ / ΜΠΔ Πολυτεχνείου Κρήτης 2001-2006</a:t>
            </a:r>
          </a:p>
          <a:p>
            <a:pPr algn="just"/>
            <a:r>
              <a:rPr lang="el-GR" dirty="0" smtClean="0"/>
              <a:t>Τρόπος: συνδυασμός τηλεφωνικών συνεντεύξεων &amp; συμπλήρωσης ηλεκτρονικού ερωτηματολογίου</a:t>
            </a:r>
          </a:p>
          <a:p>
            <a:pPr algn="just"/>
            <a:r>
              <a:rPr lang="el-GR" dirty="0" smtClean="0"/>
              <a:t>Πληθυσμός / Δείγμα: </a:t>
            </a:r>
            <a:r>
              <a:rPr lang="en-US" dirty="0" smtClean="0"/>
              <a:t>848</a:t>
            </a:r>
            <a:r>
              <a:rPr lang="el-GR" dirty="0" smtClean="0"/>
              <a:t> / </a:t>
            </a:r>
            <a:r>
              <a:rPr lang="en-US" dirty="0" smtClean="0"/>
              <a:t>461</a:t>
            </a:r>
            <a:r>
              <a:rPr lang="el-GR" dirty="0" smtClean="0"/>
              <a:t> απόφοιτοι</a:t>
            </a:r>
          </a:p>
          <a:p>
            <a:pPr algn="just"/>
            <a:r>
              <a:rPr lang="el-GR" dirty="0" smtClean="0"/>
              <a:t>Συνολικός βαθμός ανταπόκρισης: </a:t>
            </a:r>
            <a:r>
              <a:rPr lang="en-US" dirty="0" smtClean="0"/>
              <a:t>54,36</a:t>
            </a:r>
            <a:r>
              <a:rPr lang="el-GR" dirty="0" smtClean="0"/>
              <a:t>%</a:t>
            </a:r>
          </a:p>
          <a:p>
            <a:pPr algn="just"/>
            <a:r>
              <a:rPr lang="el-GR" dirty="0" smtClean="0"/>
              <a:t>Βαθμός ανταπόκρισης ΗΜΜΥ: 46,55%</a:t>
            </a:r>
          </a:p>
          <a:p>
            <a:pPr algn="just"/>
            <a:r>
              <a:rPr lang="el-GR" dirty="0"/>
              <a:t>Βαθμός ανταπόκρισης </a:t>
            </a:r>
            <a:r>
              <a:rPr lang="el-GR" dirty="0" smtClean="0"/>
              <a:t>ΜΗΠΕΡ</a:t>
            </a:r>
            <a:r>
              <a:rPr lang="en-US" dirty="0" smtClean="0"/>
              <a:t> (2002-2006)</a:t>
            </a:r>
            <a:r>
              <a:rPr lang="el-GR" dirty="0" smtClean="0"/>
              <a:t>: </a:t>
            </a:r>
            <a:r>
              <a:rPr lang="en-US" dirty="0"/>
              <a:t>85,10%</a:t>
            </a:r>
            <a:endParaRPr lang="el-GR" dirty="0"/>
          </a:p>
          <a:p>
            <a:pPr algn="just"/>
            <a:r>
              <a:rPr lang="el-GR" dirty="0" smtClean="0"/>
              <a:t>Βαθμός </a:t>
            </a:r>
            <a:r>
              <a:rPr lang="el-GR" dirty="0"/>
              <a:t>ανταπόκρισης </a:t>
            </a:r>
            <a:r>
              <a:rPr lang="el-GR" dirty="0" smtClean="0"/>
              <a:t>ΜΗΧΟΠ: 47,76%</a:t>
            </a:r>
            <a:endParaRPr lang="en-US" dirty="0" smtClean="0"/>
          </a:p>
          <a:p>
            <a:pPr algn="just"/>
            <a:r>
              <a:rPr lang="el-GR" dirty="0" smtClean="0"/>
              <a:t>Βαθμός </a:t>
            </a:r>
            <a:r>
              <a:rPr lang="el-GR" dirty="0"/>
              <a:t>ανταπόκρισης </a:t>
            </a:r>
            <a:r>
              <a:rPr lang="el-GR" dirty="0" smtClean="0"/>
              <a:t>ΜΠΔ: 50,00%</a:t>
            </a:r>
            <a:endParaRPr lang="el-GR" dirty="0"/>
          </a:p>
          <a:p>
            <a:pPr algn="just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521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Ηλικία δείγματος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46219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55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Φύλο δείγματος</a:t>
            </a:r>
            <a:endParaRPr lang="el-G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395181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85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Εκπόνηση μεταπτυχιακών σπουδών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437358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80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Εκπόνηση διδακτορικών σπουδών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600538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8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Επαγγελματική εμπειρία στη διάρκεια των σπουδών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839438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0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Σημερινή κατάσταση</a:t>
            </a:r>
            <a:endParaRPr lang="el-G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578949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91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Τομέας απασχόλησης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29628"/>
              </p:ext>
            </p:extLst>
          </p:nvPr>
        </p:nvGraphicFramePr>
        <p:xfrm>
          <a:off x="762000" y="685800"/>
          <a:ext cx="75438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3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517</TotalTime>
  <Words>119</Words>
  <Application>Microsoft Office PowerPoint</Application>
  <PresentationFormat>On-screen Show (4:3)</PresentationFormat>
  <Paragraphs>27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NewsPrint</vt:lpstr>
      <vt:lpstr>PowerPoint Presentation</vt:lpstr>
      <vt:lpstr>Ταυτότητα έρευνας</vt:lpstr>
      <vt:lpstr>Ηλικία δείγματος</vt:lpstr>
      <vt:lpstr>Φύλο δείγματος</vt:lpstr>
      <vt:lpstr>Εκπόνηση μεταπτυχιακών σπουδών</vt:lpstr>
      <vt:lpstr>Εκπόνηση διδακτορικών σπουδών</vt:lpstr>
      <vt:lpstr>Επαγγελματική εμπειρία στη διάρκεια των σπουδών</vt:lpstr>
      <vt:lpstr>Σημερινή κατάσταση</vt:lpstr>
      <vt:lpstr>Τομέας απασχόλησης</vt:lpstr>
      <vt:lpstr>Τομείς απασχόλησης ΗΜΜΥ</vt:lpstr>
      <vt:lpstr>Τομείς απασχόλησης ΜΗΠΕΡ</vt:lpstr>
      <vt:lpstr>Τομείς απασχόλησης ΜΗΧΟΠ</vt:lpstr>
      <vt:lpstr>Τομείς απασχόλησης ΜΠΔ</vt:lpstr>
      <vt:lpstr>Κλάδος δραστηριοποίησης</vt:lpstr>
      <vt:lpstr>Ικανοποίηση από τη σημερινή απασχόληση</vt:lpstr>
      <vt:lpstr>Χρόνος εύρεσης πρώτης εργασίας</vt:lpstr>
      <vt:lpstr>Τρόπος εύρεσης σημερινής απασχόλησης</vt:lpstr>
      <vt:lpstr>Παράγοντες που βοηθούν στην εύρεση εργασίας</vt:lpstr>
      <vt:lpstr>Μηνιαίες αποδοχές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Career Office</dc:creator>
  <cp:lastModifiedBy>Career Office</cp:lastModifiedBy>
  <cp:revision>42</cp:revision>
  <dcterms:created xsi:type="dcterms:W3CDTF">2012-03-22T07:21:42Z</dcterms:created>
  <dcterms:modified xsi:type="dcterms:W3CDTF">2012-07-16T08:29:53Z</dcterms:modified>
</cp:coreProperties>
</file>